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notesMasterIdLst>
    <p:notesMasterId r:id="rId12"/>
  </p:notesMasterIdLst>
  <p:handoutMasterIdLst>
    <p:handoutMasterId r:id="rId13"/>
  </p:handoutMasterIdLst>
  <p:sldIdLst>
    <p:sldId id="282" r:id="rId5"/>
    <p:sldId id="367" r:id="rId6"/>
    <p:sldId id="371" r:id="rId7"/>
    <p:sldId id="372" r:id="rId8"/>
    <p:sldId id="373" r:id="rId9"/>
    <p:sldId id="361" r:id="rId10"/>
    <p:sldId id="29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2" autoAdjust="0"/>
    <p:restoredTop sz="94631" autoAdjust="0"/>
  </p:normalViewPr>
  <p:slideViewPr>
    <p:cSldViewPr snapToGrid="0">
      <p:cViewPr varScale="1">
        <p:scale>
          <a:sx n="111" d="100"/>
          <a:sy n="111" d="100"/>
        </p:scale>
        <p:origin x="72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18.10.2024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18.10.2024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F4D9BB-433E-6C90-0645-EA2388361E16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EE1128-9970-3665-EB50-941926894658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D42AA4-553E-8123-861E-DC923AEE1BFE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9FAB76-376F-9653-47C6-AA40957C3761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4575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015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836065-AC81-A901-81FA-40ED2EB213C7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4096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65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14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534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8045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264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17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1821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3159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61567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587881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6178C4-8B1F-7F9C-C341-C80AC7FAA3BD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E4F3F2-6166-C9A8-C6C0-D97DA6E2DAB7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3">
            <a:extLst>
              <a:ext uri="{FF2B5EF4-FFF2-40B4-BE49-F238E27FC236}">
                <a16:creationId xmlns:a16="http://schemas.microsoft.com/office/drawing/2014/main" id="{7311EC91-E587-6D48-C262-0FB4BC948282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417229-CB60-094B-0C82-356C3D5DD94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9CD5EAF-4F02-D506-D4BC-7338BF2C6E2B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7B006D7-64B8-58FD-7719-E983F5D3673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9111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62" r:id="rId14"/>
    <p:sldLayoutId id="2147483663" r:id="rId15"/>
    <p:sldLayoutId id="2147483658" r:id="rId16"/>
    <p:sldLayoutId id="2147483665" r:id="rId17"/>
    <p:sldLayoutId id="2147483659" r:id="rId18"/>
    <p:sldLayoutId id="2147483660" r:id="rId19"/>
    <p:sldLayoutId id="2147483650" r:id="rId20"/>
    <p:sldLayoutId id="2147483656" r:id="rId21"/>
    <p:sldLayoutId id="2147483657" r:id="rId22"/>
    <p:sldLayoutId id="2147483654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file:///D:\..\..\..\..\&#1082;&#1086;&#1088;&#1085;&#1077;&#1074;.VZI7IICZ19LVYXV\&#1056;&#1072;&#1073;&#1086;&#1095;&#1080;&#1081;%20&#1089;&#1090;&#1086;&#1083;\&#1058;&#1054;&#1069;\&#1054;&#1076;&#1080;&#1085;&#1094;&#1086;&#1074;666%20&#1044;&#1084;&#1080;&#1090;&#1088;&#1080;&#1081;%20&#1041;&#1086;&#1088;&#1080;&#1089;&#1086;&#1074;&#1080;&#1095;.files\tp_2.files\Image289.gif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file:///D:\..\..\..\..\&#1082;&#1086;&#1088;&#1085;&#1077;&#1074;.VZI7IICZ19LVYXV\&#1056;&#1072;&#1073;&#1086;&#1095;&#1080;&#1081;%20&#1089;&#1090;&#1086;&#1083;\&#1058;&#1054;&#1069;\&#1054;&#1076;&#1080;&#1085;&#1094;&#1086;&#1074;666%20&#1044;&#1084;&#1080;&#1090;&#1088;&#1080;&#1081;%20&#1041;&#1086;&#1088;&#1080;&#1089;&#1086;&#1074;&#1080;&#1095;.files\tp_2.files\Image288.gif" TargetMode="External"/><Relationship Id="rId5" Type="http://schemas.openxmlformats.org/officeDocument/2006/relationships/image" Target="../media/image7.png"/><Relationship Id="rId4" Type="http://schemas.openxmlformats.org/officeDocument/2006/relationships/image" Target="../../../../../../&#1082;&#1086;&#1088;&#1085;&#1077;&#1074;.VZI7IICZ19LVYXV/&#1056;&#1072;&#1073;&#1086;&#1095;&#1080;&#1081;%20&#1089;&#1090;&#1086;&#1083;/&#1058;&#1054;&#1069;/&#1054;&#1076;&#1080;&#1085;&#1094;&#1086;&#1074;666%20&#1044;&#1084;&#1080;&#1090;&#1088;&#1080;&#1081;%20&#1041;&#1086;&#1088;&#1080;&#1089;&#1086;&#1074;&#1080;&#1095;.files/tp_2.files/Image287.gi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../../../../../&#1082;&#1086;&#1088;&#1085;&#1077;&#1074;.VZI7IICZ19LVYXV/&#1056;&#1072;&#1073;&#1086;&#1095;&#1080;&#1081;%20&#1089;&#1090;&#1086;&#1083;/&#1058;&#1054;&#1069;/&#1054;&#1076;&#1080;&#1085;&#1094;&#1086;&#1074;666%20&#1044;&#1084;&#1080;&#1090;&#1088;&#1080;&#1081;%20&#1041;&#1086;&#1088;&#1080;&#1089;&#1086;&#1074;&#1080;&#1095;.files/tp_2.files/Image290.gi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«Өндірістік электроника» пәні бойынша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4078" y="708196"/>
            <a:ext cx="11566258" cy="159008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 приборлардың ішкі эквиваленттік схемалары мен олардың сыртқы тізбегі RC-қосылыстар </a:t>
            </a:r>
            <a:r>
              <a:rPr lang="kk-KZ" sz="180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болып табылады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Оларға айнымалы сигналдар берілгенде электротехникада ауыспалы деп аталатын динамикалық орынықсыз үрдістер жүреді.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уретте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амплитудасы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секірмелі кернеу берілген RC-тізбек көрсетілген. Секірмелі кернеу </a:t>
            </a: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кілтті тұйықтау арқылы жүзеге асады.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8019" y="104056"/>
            <a:ext cx="11789934" cy="6041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kk-K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RC-ТІЗБЕКТЕГІ АУЫСПАЛЫ ҮДЕРІСТЕР</a:t>
            </a:r>
            <a:r>
              <a:rPr lang="ru-KZ" sz="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3C13B5-8BA7-E8D7-DBEE-8CE2D2095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10"/>
          <a:stretch>
            <a:fillRect/>
          </a:stretch>
        </p:blipFill>
        <p:spPr bwMode="auto">
          <a:xfrm>
            <a:off x="314078" y="2444498"/>
            <a:ext cx="5285509" cy="12719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47B7C1-4B72-B71B-7DAC-0F13CDA5F626}"/>
              </a:ext>
            </a:extLst>
          </p:cNvPr>
          <p:cNvSpPr txBox="1"/>
          <p:nvPr/>
        </p:nvSpPr>
        <p:spPr>
          <a:xfrm>
            <a:off x="1834614" y="3716492"/>
            <a:ext cx="2244436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32F2D6-786A-459D-D691-178A0B9F9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6" b="60458"/>
          <a:stretch>
            <a:fillRect/>
          </a:stretch>
        </p:blipFill>
        <p:spPr bwMode="auto">
          <a:xfrm>
            <a:off x="7564582" y="2490856"/>
            <a:ext cx="3386900" cy="12719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407213-56AE-FF38-F5D9-C34277533D4E}"/>
              </a:ext>
            </a:extLst>
          </p:cNvPr>
          <p:cNvSpPr txBox="1"/>
          <p:nvPr/>
        </p:nvSpPr>
        <p:spPr>
          <a:xfrm>
            <a:off x="6207813" y="3761087"/>
            <a:ext cx="6109854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04A2E4-A907-0D38-B777-5E1A21AD3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66" b="30516"/>
          <a:stretch>
            <a:fillRect/>
          </a:stretch>
        </p:blipFill>
        <p:spPr bwMode="auto">
          <a:xfrm>
            <a:off x="1549353" y="4406451"/>
            <a:ext cx="2578100" cy="17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49F65A-CAA0-30FA-9A47-9CAB7ECC7DF5}"/>
              </a:ext>
            </a:extLst>
          </p:cNvPr>
          <p:cNvSpPr txBox="1"/>
          <p:nvPr/>
        </p:nvSpPr>
        <p:spPr>
          <a:xfrm>
            <a:off x="-124072" y="6164925"/>
            <a:ext cx="6161808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ADA5DCF-27B1-D68D-33E8-A5122078A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9"/>
          <a:stretch>
            <a:fillRect/>
          </a:stretch>
        </p:blipFill>
        <p:spPr bwMode="auto">
          <a:xfrm>
            <a:off x="7968982" y="4417725"/>
            <a:ext cx="2578100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887CF9-C46F-3953-6A6E-963138D5156E}"/>
              </a:ext>
            </a:extLst>
          </p:cNvPr>
          <p:cNvSpPr txBox="1"/>
          <p:nvPr/>
        </p:nvSpPr>
        <p:spPr>
          <a:xfrm>
            <a:off x="3089346" y="6303199"/>
            <a:ext cx="6307280" cy="38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Сурет – RC-тізбектегі ауысу үрдістері</a:t>
            </a:r>
            <a:endParaRPr lang="ru-KZ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047" y="228601"/>
            <a:ext cx="11566258" cy="665091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Тізбектің жеке элементтеріндегі ток пен кернеу динамикасының аналитикалық заңдылығын анықтау үшін </a:t>
            </a:r>
            <a:r>
              <a:rPr lang="kk-KZ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Кирхгофтың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екінші заңын қолданамыз. 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Сонымен, осы тізбек үшін </a:t>
            </a:r>
            <a:r>
              <a:rPr lang="kk-KZ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Кирхгофтың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екінші заңы: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+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Сиымдылықтағы токты былай жазуға болады:</a:t>
            </a:r>
            <a:r>
              <a:rPr lang="kk-KZ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en-US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Cdu</a:t>
            </a:r>
            <a:r>
              <a:rPr lang="en-US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Осыдан: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RC(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</a:t>
            </a:r>
            <a:r>
              <a:rPr lang="en-US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US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 dt) +u</a:t>
            </a:r>
            <a:r>
              <a:rPr lang="en-US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 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E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Сиымдылықтағы 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кілт тұйықталғаннан кейінгі қалыптасқан кернеудің мәні әрқашан </a:t>
            </a:r>
            <a:r>
              <a:rPr lang="kk-KZ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болады. Өйткені, тұрақты токта қалыптасқан </a:t>
            </a:r>
            <a:r>
              <a:rPr lang="kk-KZ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режімде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  және </a:t>
            </a:r>
            <a:r>
              <a:rPr lang="kk-KZ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Cdu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dt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0 болады. Ал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екендерін ескерсек, сиымдылықтағы кернеу жалпы жағдайда мынадай болады: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                                                                        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i="1" baseline="-25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baseline="-25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baseline="-25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kk-KZ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kk-KZ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i="1" baseline="30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kk-KZ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aseline="30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ru-RU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KZ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9230" y="311725"/>
            <a:ext cx="11566258" cy="623512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/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Комутацияға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дейінгі сиымдылықтағы кернеу мынадай болсын делік: 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(0 ) = +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kk-KZ" sz="18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 жерде «+» таңбасы  а суреттегі кернеудің полюсіне сәйкес. Онда (1) формулаға сәйкес кілтті тұйықтағаннан кейінгі келесі уақыт мезеті үшін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тұрақтысының мәнін анықтасақ: 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осыдан сиымдылықтағы кернеудің мына түрде болатыны анықталады: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31800"/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/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/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сыдан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сиымдылықтағы кернеудің мына түрде болатыны анықталады: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/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3" descr="../../../../../../корнев.VZI7IICZ19LVYXV/Рабочий%20стол/ТОЭ/Одинцов666%20Дмитрий%20Борисович.files/tp_2.files/Image287.gif">
            <a:extLst>
              <a:ext uri="{FF2B5EF4-FFF2-40B4-BE49-F238E27FC236}">
                <a16:creationId xmlns:a16="http://schemas.microsoft.com/office/drawing/2014/main" id="{89D3E341-DBC4-7327-F2EA-9AB957E00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3047134" y="2063799"/>
            <a:ext cx="38131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..\..\..\..\корнев.VZI7IICZ19LVYXV\Рабочий стол\ТОЭ\Одинцов666 Дмитрий Борисович.files\tp_2.files\Image288.gif">
            <a:extLst>
              <a:ext uri="{FF2B5EF4-FFF2-40B4-BE49-F238E27FC236}">
                <a16:creationId xmlns:a16="http://schemas.microsoft.com/office/drawing/2014/main" id="{EC7836CD-9906-58FF-0457-7B66D3530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4643725" y="3229015"/>
            <a:ext cx="1768475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2BE990-B0AF-A56B-F3DC-948B666AFECD}"/>
              </a:ext>
            </a:extLst>
          </p:cNvPr>
          <p:cNvSpPr/>
          <p:nvPr/>
        </p:nvSpPr>
        <p:spPr>
          <a:xfrm rot="10800000" flipV="1">
            <a:off x="955963" y="398216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dirty="0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M</a:t>
            </a:r>
            <a:r>
              <a:rPr lang="kk-KZ" dirty="0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ұндағы </a:t>
            </a:r>
            <a:r>
              <a:rPr lang="ru-RU" dirty="0" err="1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τ</a:t>
            </a:r>
            <a:r>
              <a:rPr lang="kk-KZ" dirty="0"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= RC – ауыспалы үрдіс уақытының тұрақтысы. Осыдан резистордағы ток кұші мен ондағы кернеуді анықтауға болады:</a:t>
            </a:r>
            <a:endParaRPr lang="ru-RU" dirty="0"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pic>
        <p:nvPicPr>
          <p:cNvPr id="6" name="Picture 1" descr="D:\..\..\..\..\корнев.VZI7IICZ19LVYXV\Рабочий стол\ТОЭ\Одинцов666 Дмитрий Борисович.files\tp_2.files\Image289.gif">
            <a:extLst>
              <a:ext uri="{FF2B5EF4-FFF2-40B4-BE49-F238E27FC236}">
                <a16:creationId xmlns:a16="http://schemas.microsoft.com/office/drawing/2014/main" id="{1799D951-B2E3-2ABB-6FAC-8A718CC38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/>
          <a:srcRect/>
          <a:stretch>
            <a:fillRect/>
          </a:stretch>
        </p:blipFill>
        <p:spPr bwMode="auto">
          <a:xfrm>
            <a:off x="4389293" y="5084995"/>
            <a:ext cx="37179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9230" y="99823"/>
            <a:ext cx="11566258" cy="661335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б-г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суреттерде – RC-тізбекті тұрақты ЭҚК-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іне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қосылған кездегі сиымдылықтағы бастапқы кернеудің үш түрлі мәні үшін уақыт диаграммалары келтірілген: 1)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&gt;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&gt; 0; 2)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&lt;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и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&gt; 0; 3)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&lt; 0. Барлық жағдайда сиымдылықтағы кернеу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-ден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-ге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дейін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экспонента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заңымен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монотонды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түрде өзгереді. Ал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резистордағы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кернеу кілтті тұйықтау кезінде секірмелі түрде </a:t>
            </a:r>
            <a:r>
              <a:rPr lang="kk-KZ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kk-KZ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және </a:t>
            </a:r>
            <a:r>
              <a:rPr lang="kk-KZ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шамаларының айырымына (немесе қосындысына) тең шамаға өзгереді де содан кейін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монотонды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нөлге дейін құлайды. Егер </a:t>
            </a:r>
            <a:r>
              <a:rPr lang="ru-RU" sz="1800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&lt; </a:t>
            </a:r>
            <a:r>
              <a:rPr lang="ru-RU" sz="18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U</a:t>
            </a:r>
            <a:r>
              <a:rPr lang="ru-RU" sz="1800" baseline="-300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0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,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болса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резситордағы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ток және кернеу теріс болады да, конденсатор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разрядталады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. Сиымдылықтың толық разряды сыртқы энергия көздері болмаған жағдайда ғана іске асады. Кілт тұйықталғанда конденсатордың электр өрісінде жинақталған энергия </a:t>
            </a:r>
            <a:r>
              <a:rPr lang="kk-KZ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резистордағы</a:t>
            </a:r>
            <a:r>
              <a:rPr lang="kk-KZ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жылуға айналады.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Сиымдылықтағы кернеу ауысу үрдістері кезінде тек еркін құраушыға ие болады: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с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kk-KZ" sz="1800" i="1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t</a:t>
            </a:r>
            <a:r>
              <a:rPr lang="kk-KZ" sz="1800" baseline="30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/</a:t>
            </a:r>
            <a:r>
              <a:rPr lang="ru-RU" sz="1800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τ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,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және егер тізбек қуат көзіне ұзақ уақыт қосылып тұрған болса, кілтті ажыратқан кезде сиымдылықтағы кернеу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-ге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тең болады. Сондықтан тұрақты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шамасы мынаған тең болады: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(0)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(0</a:t>
            </a:r>
            <a:r>
              <a:rPr lang="kk-KZ" sz="1800" baseline="-25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+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)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,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	ал ауысу кезіндегі сиымдылықтағы кернеу: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u</a:t>
            </a:r>
            <a:r>
              <a:rPr lang="kk-KZ" sz="1800" i="1" baseline="-25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C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= </a:t>
            </a:r>
            <a:r>
              <a:rPr lang="kk-KZ" sz="1800" i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e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kk-KZ" sz="1800" i="1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t</a:t>
            </a:r>
            <a:r>
              <a:rPr lang="kk-KZ" sz="1800" baseline="30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/</a:t>
            </a:r>
            <a:r>
              <a:rPr lang="ru-RU" sz="1800" baseline="300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τ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	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/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	Осыдан </a:t>
            </a:r>
            <a:r>
              <a:rPr lang="kk-KZ" sz="1800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резистордағы</a:t>
            </a:r>
            <a:r>
              <a:rPr lang="kk-KZ" sz="1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Lucida Sans Unicode" pitchFamily="34" charset="0"/>
              </a:rPr>
              <a:t> ток пен кернеу: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Lucida Sans Unicode" pitchFamily="34" charset="0"/>
            </a:endParaRPr>
          </a:p>
          <a:p>
            <a:pPr indent="431800" algn="just"/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6" descr="../../../../../../корнев.VZI7IICZ19LVYXV/Рабочий%20стол/ТОЭ/Одинцов666%20Дмитрий%20Борисович.files/tp_2.files/Image290.gif">
            <a:extLst>
              <a:ext uri="{FF2B5EF4-FFF2-40B4-BE49-F238E27FC236}">
                <a16:creationId xmlns:a16="http://schemas.microsoft.com/office/drawing/2014/main" id="{CC37BCB5-D41B-D769-CF70-4C072970C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5543824" y="5650128"/>
            <a:ext cx="463232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504570" y="6255327"/>
            <a:ext cx="708212" cy="6241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{1CC594F0-5892-474F-8862-8C8BF6778D8B}tf10001119</Template>
  <TotalTime>0</TotalTime>
  <Words>728</Words>
  <Application>Microsoft Macintosh PowerPoint</Application>
  <PresentationFormat>Широкоэкранный</PresentationFormat>
  <Paragraphs>71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Corbel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2024-10-18T08:14:51Z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